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75" r:id="rId2"/>
    <p:sldId id="285" r:id="rId3"/>
    <p:sldId id="258" r:id="rId4"/>
    <p:sldId id="274" r:id="rId5"/>
    <p:sldId id="259" r:id="rId6"/>
    <p:sldId id="261" r:id="rId7"/>
    <p:sldId id="276" r:id="rId8"/>
    <p:sldId id="277" r:id="rId9"/>
    <p:sldId id="278" r:id="rId10"/>
    <p:sldId id="264" r:id="rId11"/>
    <p:sldId id="282" r:id="rId12"/>
    <p:sldId id="270" r:id="rId13"/>
    <p:sldId id="287" r:id="rId14"/>
    <p:sldId id="286" r:id="rId15"/>
    <p:sldId id="279" r:id="rId16"/>
    <p:sldId id="283" r:id="rId17"/>
    <p:sldId id="284" r:id="rId18"/>
    <p:sldId id="266" r:id="rId19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CF66CA95-104C-4248-8637-6413AA6C0829}">
          <p14:sldIdLst>
            <p14:sldId id="275"/>
            <p14:sldId id="285"/>
            <p14:sldId id="258"/>
            <p14:sldId id="274"/>
            <p14:sldId id="259"/>
            <p14:sldId id="261"/>
            <p14:sldId id="276"/>
            <p14:sldId id="277"/>
            <p14:sldId id="278"/>
            <p14:sldId id="264"/>
            <p14:sldId id="282"/>
            <p14:sldId id="270"/>
            <p14:sldId id="287"/>
            <p14:sldId id="286"/>
            <p14:sldId id="279"/>
            <p14:sldId id="283"/>
            <p14:sldId id="284"/>
            <p14:sldId id="2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66"/>
    <a:srgbClr val="0000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82" autoAdjust="0"/>
    <p:restoredTop sz="94660"/>
  </p:normalViewPr>
  <p:slideViewPr>
    <p:cSldViewPr>
      <p:cViewPr varScale="1">
        <p:scale>
          <a:sx n="111" d="100"/>
          <a:sy n="111" d="100"/>
        </p:scale>
        <p:origin x="1122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FE1B4-F73E-4C65-BFC9-88CA6E449BC5}" type="datetimeFigureOut">
              <a:rPr lang="uk-UA" smtClean="0"/>
              <a:pPr/>
              <a:t>10.06.2023</a:t>
            </a:fld>
            <a:endParaRPr lang="uk-UA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0A69A-FA52-4CEA-B044-5FC9F0BA002E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FE1B4-F73E-4C65-BFC9-88CA6E449BC5}" type="datetimeFigureOut">
              <a:rPr lang="uk-UA" smtClean="0"/>
              <a:pPr/>
              <a:t>10.06.2023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0A69A-FA52-4CEA-B044-5FC9F0BA002E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FE1B4-F73E-4C65-BFC9-88CA6E449BC5}" type="datetimeFigureOut">
              <a:rPr lang="uk-UA" smtClean="0"/>
              <a:pPr/>
              <a:t>10.06.2023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0A69A-FA52-4CEA-B044-5FC9F0BA002E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FE1B4-F73E-4C65-BFC9-88CA6E449BC5}" type="datetimeFigureOut">
              <a:rPr lang="uk-UA" smtClean="0"/>
              <a:pPr/>
              <a:t>10.06.2023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0A69A-FA52-4CEA-B044-5FC9F0BA002E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FE1B4-F73E-4C65-BFC9-88CA6E449BC5}" type="datetimeFigureOut">
              <a:rPr lang="uk-UA" smtClean="0"/>
              <a:pPr/>
              <a:t>10.06.2023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0FC0A69A-FA52-4CEA-B044-5FC9F0BA002E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FE1B4-F73E-4C65-BFC9-88CA6E449BC5}" type="datetimeFigureOut">
              <a:rPr lang="uk-UA" smtClean="0"/>
              <a:pPr/>
              <a:t>10.06.2023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0A69A-FA52-4CEA-B044-5FC9F0BA002E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FE1B4-F73E-4C65-BFC9-88CA6E449BC5}" type="datetimeFigureOut">
              <a:rPr lang="uk-UA" smtClean="0"/>
              <a:pPr/>
              <a:t>10.06.2023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0A69A-FA52-4CEA-B044-5FC9F0BA002E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FE1B4-F73E-4C65-BFC9-88CA6E449BC5}" type="datetimeFigureOut">
              <a:rPr lang="uk-UA" smtClean="0"/>
              <a:pPr/>
              <a:t>10.06.2023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0A69A-FA52-4CEA-B044-5FC9F0BA002E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FE1B4-F73E-4C65-BFC9-88CA6E449BC5}" type="datetimeFigureOut">
              <a:rPr lang="uk-UA" smtClean="0"/>
              <a:pPr/>
              <a:t>10.06.2023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0A69A-FA52-4CEA-B044-5FC9F0BA002E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FE1B4-F73E-4C65-BFC9-88CA6E449BC5}" type="datetimeFigureOut">
              <a:rPr lang="uk-UA" smtClean="0"/>
              <a:pPr/>
              <a:t>10.06.2023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0A69A-FA52-4CEA-B044-5FC9F0BA002E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FE1B4-F73E-4C65-BFC9-88CA6E449BC5}" type="datetimeFigureOut">
              <a:rPr lang="uk-UA" smtClean="0"/>
              <a:pPr/>
              <a:t>10.06.2023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0A69A-FA52-4CEA-B044-5FC9F0BA002E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49FE1B4-F73E-4C65-BFC9-88CA6E449BC5}" type="datetimeFigureOut">
              <a:rPr lang="uk-UA" smtClean="0"/>
              <a:pPr/>
              <a:t>10.06.2023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0FC0A69A-FA52-4CEA-B044-5FC9F0BA002E}" type="slidenum">
              <a:rPr lang="uk-UA" smtClean="0"/>
              <a:pPr/>
              <a:t>‹№›</a:t>
            </a:fld>
            <a:endParaRPr lang="uk-U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3"/>
          <p:cNvSpPr txBox="1">
            <a:spLocks/>
          </p:cNvSpPr>
          <p:nvPr/>
        </p:nvSpPr>
        <p:spPr>
          <a:xfrm>
            <a:off x="755576" y="1573957"/>
            <a:ext cx="8229600" cy="2520280"/>
          </a:xfrm>
          <a:prstGeom prst="rect">
            <a:avLst/>
          </a:prstGeom>
        </p:spPr>
        <p:txBody>
          <a:bodyPr vert="horz" anchor="ctr">
            <a:normAutofit fontScale="975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ПРОЕКТ ЦЕХУ ПО РЕМОНТУ ЕЛЕКТРООБЛАДНАННЯ АВТОТРАКТОРНОЇ ТЕХНІКИ</a:t>
            </a:r>
            <a:endParaRPr lang="uk-UA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8" name="Подзаголовок 4"/>
          <p:cNvSpPr txBox="1">
            <a:spLocks/>
          </p:cNvSpPr>
          <p:nvPr/>
        </p:nvSpPr>
        <p:spPr>
          <a:xfrm>
            <a:off x="4592688" y="4653136"/>
            <a:ext cx="4392488" cy="1656184"/>
          </a:xfrm>
          <a:prstGeom prst="rect">
            <a:avLst/>
          </a:prstGeom>
        </p:spPr>
        <p:txBody>
          <a:bodyPr vert="horz">
            <a:no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000" dirty="0" smtClean="0"/>
              <a:t>Виконав студент </a:t>
            </a:r>
            <a:r>
              <a:rPr lang="en-US" sz="2000" dirty="0" smtClean="0"/>
              <a:t>IV</a:t>
            </a:r>
            <a:r>
              <a:rPr lang="uk-UA" sz="2000" dirty="0" smtClean="0"/>
              <a:t> курсу, </a:t>
            </a:r>
          </a:p>
          <a:p>
            <a:r>
              <a:rPr lang="uk-UA" sz="2000" dirty="0" smtClean="0"/>
              <a:t>групи МН191</a:t>
            </a:r>
            <a:endParaRPr lang="ru-RU" sz="2000" dirty="0" smtClean="0"/>
          </a:p>
          <a:p>
            <a:r>
              <a:rPr lang="uk-UA" sz="2000" dirty="0" smtClean="0"/>
              <a:t>спеціальності 208 </a:t>
            </a:r>
            <a:r>
              <a:rPr lang="uk-UA" sz="2000" dirty="0" err="1" smtClean="0"/>
              <a:t>Агроінженерія</a:t>
            </a:r>
            <a:r>
              <a:rPr lang="uk-UA" sz="2000" dirty="0" smtClean="0"/>
              <a:t>  - </a:t>
            </a:r>
            <a:r>
              <a:rPr lang="uk-UA" sz="2000" b="1" i="1" u="sng" dirty="0" smtClean="0"/>
              <a:t>Євгеній Супрун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258" y="4221088"/>
            <a:ext cx="4230430" cy="19613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92619"/>
            <a:ext cx="1630325" cy="157709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92619"/>
            <a:ext cx="1905165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12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88640"/>
            <a:ext cx="7086600" cy="820688"/>
          </a:xfrm>
        </p:spPr>
        <p:txBody>
          <a:bodyPr/>
          <a:lstStyle/>
          <a:p>
            <a:r>
              <a:rPr lang="uk-UA" dirty="0" smtClean="0">
                <a:solidFill>
                  <a:srgbClr val="FFFF00"/>
                </a:solidFill>
              </a:rPr>
              <a:t>Технологічна частина</a:t>
            </a:r>
            <a:endParaRPr lang="uk-UA" dirty="0">
              <a:solidFill>
                <a:srgbClr val="FFFF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1001379"/>
            <a:ext cx="7776864" cy="113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uk-UA" sz="2400" dirty="0">
                <a:solidFill>
                  <a:srgbClr val="FF0000"/>
                </a:solidFill>
              </a:rPr>
              <a:t>Характерні несправності електрообладнання автотракторної </a:t>
            </a:r>
            <a:r>
              <a:rPr lang="uk-UA" sz="2400" dirty="0" smtClean="0">
                <a:solidFill>
                  <a:srgbClr val="FF0000"/>
                </a:solidFill>
              </a:rPr>
              <a:t>техніки</a:t>
            </a:r>
            <a:endParaRPr lang="uk-UA" sz="2400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565107"/>
            <a:ext cx="2520280" cy="3220357"/>
          </a:xfrm>
          <a:prstGeom prst="rect">
            <a:avLst/>
          </a:prstGeom>
        </p:spPr>
      </p:pic>
      <p:pic>
        <p:nvPicPr>
          <p:cNvPr id="1026" name="Picture 2" descr="IMG_20181208_21240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0" r="27065"/>
          <a:stretch/>
        </p:blipFill>
        <p:spPr bwMode="auto">
          <a:xfrm>
            <a:off x="3203848" y="4221088"/>
            <a:ext cx="2450406" cy="2438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_lWdcHeTx9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6" t="12387" r="17734" b="38376"/>
          <a:stretch>
            <a:fillRect/>
          </a:stretch>
        </p:blipFill>
        <p:spPr bwMode="auto">
          <a:xfrm>
            <a:off x="4788024" y="1628800"/>
            <a:ext cx="4120204" cy="2418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88640"/>
            <a:ext cx="7086600" cy="820688"/>
          </a:xfrm>
        </p:spPr>
        <p:txBody>
          <a:bodyPr/>
          <a:lstStyle/>
          <a:p>
            <a:r>
              <a:rPr lang="uk-UA" dirty="0" smtClean="0">
                <a:solidFill>
                  <a:srgbClr val="FFFF00"/>
                </a:solidFill>
              </a:rPr>
              <a:t>Технологічна частина</a:t>
            </a:r>
            <a:endParaRPr lang="uk-UA" dirty="0">
              <a:solidFill>
                <a:srgbClr val="FFFF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34480" y="1124744"/>
            <a:ext cx="7992888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err="1">
                <a:solidFill>
                  <a:srgbClr val="FF0000"/>
                </a:solidFill>
              </a:rPr>
              <a:t>Технологія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діагностування</a:t>
            </a:r>
            <a:r>
              <a:rPr lang="ru-RU" sz="2400" dirty="0">
                <a:solidFill>
                  <a:srgbClr val="FF0000"/>
                </a:solidFill>
              </a:rPr>
              <a:t> та </a:t>
            </a:r>
            <a:r>
              <a:rPr lang="ru-RU" sz="2400" dirty="0" err="1">
                <a:solidFill>
                  <a:srgbClr val="FF0000"/>
                </a:solidFill>
              </a:rPr>
              <a:t>дефектування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стартерів</a:t>
            </a:r>
            <a:r>
              <a:rPr lang="ru-RU" sz="2400" dirty="0">
                <a:solidFill>
                  <a:srgbClr val="FF0000"/>
                </a:solidFill>
              </a:rPr>
              <a:t> та </a:t>
            </a:r>
            <a:r>
              <a:rPr lang="ru-RU" sz="2400" dirty="0" err="1">
                <a:solidFill>
                  <a:srgbClr val="FF0000"/>
                </a:solidFill>
              </a:rPr>
              <a:t>генераторів</a:t>
            </a:r>
            <a:r>
              <a:rPr lang="ru-RU" sz="2400" dirty="0">
                <a:solidFill>
                  <a:srgbClr val="FF0000"/>
                </a:solidFill>
              </a:rPr>
              <a:t> на </a:t>
            </a:r>
            <a:r>
              <a:rPr lang="ru-RU" sz="2400" dirty="0" err="1">
                <a:solidFill>
                  <a:srgbClr val="FF0000"/>
                </a:solidFill>
              </a:rPr>
              <a:t>стенді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smtClean="0">
                <a:solidFill>
                  <a:srgbClr val="FF0000"/>
                </a:solidFill>
              </a:rPr>
              <a:t>КИ-968</a:t>
            </a:r>
            <a:r>
              <a:rPr lang="ru-RU" sz="2400" dirty="0" smtClean="0">
                <a:solidFill>
                  <a:srgbClr val="FFC000"/>
                </a:solidFill>
              </a:rPr>
              <a:t>:</a:t>
            </a:r>
          </a:p>
          <a:p>
            <a:r>
              <a:rPr lang="ru-RU" sz="2400" dirty="0" smtClean="0">
                <a:solidFill>
                  <a:srgbClr val="FFC000"/>
                </a:solidFill>
              </a:rPr>
              <a:t>   </a:t>
            </a:r>
            <a:r>
              <a:rPr lang="ru-RU" i="1" dirty="0" smtClean="0"/>
              <a:t>- </a:t>
            </a:r>
            <a:r>
              <a:rPr lang="uk-UA" i="1" dirty="0"/>
              <a:t>Перевірка струму холостого ходу і рівномірності обертання якоря генератора в режимі електродвигуна;</a:t>
            </a:r>
          </a:p>
          <a:p>
            <a:pPr>
              <a:lnSpc>
                <a:spcPct val="150000"/>
              </a:lnSpc>
            </a:pPr>
            <a:r>
              <a:rPr lang="uk-UA" i="1" dirty="0" smtClean="0"/>
              <a:t>    - Перевірка </a:t>
            </a:r>
            <a:r>
              <a:rPr lang="uk-UA" i="1" dirty="0"/>
              <a:t>початкової (мінімальної) швидкості збудження генератора без </a:t>
            </a:r>
            <a:r>
              <a:rPr lang="uk-UA" i="1" dirty="0" smtClean="0"/>
              <a:t>навантаження;</a:t>
            </a:r>
          </a:p>
          <a:p>
            <a:pPr>
              <a:lnSpc>
                <a:spcPct val="150000"/>
              </a:lnSpc>
            </a:pPr>
            <a:r>
              <a:rPr lang="uk-UA" i="1" dirty="0" smtClean="0"/>
              <a:t>   - Визначення </a:t>
            </a:r>
            <a:r>
              <a:rPr lang="uk-UA" i="1" dirty="0"/>
              <a:t>струму і оборотів холостого ходу </a:t>
            </a:r>
            <a:r>
              <a:rPr lang="uk-UA" i="1" dirty="0" smtClean="0"/>
              <a:t>стартерів;</a:t>
            </a:r>
          </a:p>
          <a:p>
            <a:pPr>
              <a:lnSpc>
                <a:spcPct val="150000"/>
              </a:lnSpc>
            </a:pPr>
            <a:r>
              <a:rPr lang="uk-UA" i="1" dirty="0" smtClean="0"/>
              <a:t>   - Визначення </a:t>
            </a:r>
            <a:r>
              <a:rPr lang="uk-UA" i="1" dirty="0"/>
              <a:t>крутного моменту і струму, споживаного стартером при повному гальмуванні</a:t>
            </a:r>
            <a:endParaRPr lang="uk-UA" sz="2400" dirty="0">
              <a:solidFill>
                <a:srgbClr val="FFC000"/>
              </a:solidFill>
            </a:endParaRPr>
          </a:p>
        </p:txBody>
      </p:sp>
      <p:pic>
        <p:nvPicPr>
          <p:cNvPr id="2050" name="Picture 2" descr="df208234321bd8b98be9d44a4d6600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94979"/>
            <a:ext cx="2180529" cy="1918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remont-startera-vaz-2106-kak-sdelat-svoimi-rukami-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936" y="4806289"/>
            <a:ext cx="2952328" cy="1906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remont-startera-vaz-2106-kak-sdelat-svoimi-rukami-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768998"/>
            <a:ext cx="2880320" cy="194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8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0522" y="4489"/>
            <a:ext cx="8229600" cy="796950"/>
          </a:xfrm>
        </p:spPr>
        <p:txBody>
          <a:bodyPr>
            <a:normAutofit/>
          </a:bodyPr>
          <a:lstStyle/>
          <a:p>
            <a:r>
              <a:rPr lang="uk-UA" dirty="0" smtClean="0">
                <a:solidFill>
                  <a:schemeClr val="tx1"/>
                </a:solidFill>
              </a:rPr>
              <a:t>Конструктивна частина</a:t>
            </a:r>
            <a:endParaRPr lang="uk-UA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978" y="801438"/>
            <a:ext cx="4167311" cy="58979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01438"/>
            <a:ext cx="4161456" cy="58771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1880" y="82425"/>
            <a:ext cx="3960440" cy="504056"/>
          </a:xfrm>
        </p:spPr>
        <p:txBody>
          <a:bodyPr>
            <a:normAutofit fontScale="90000"/>
          </a:bodyPr>
          <a:lstStyle/>
          <a:p>
            <a:r>
              <a:rPr lang="uk-UA" dirty="0" err="1" smtClean="0">
                <a:solidFill>
                  <a:schemeClr val="tx1"/>
                </a:solidFill>
              </a:rPr>
              <a:t>Деталювання</a:t>
            </a:r>
            <a:endParaRPr lang="uk-UA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79" y="95872"/>
            <a:ext cx="2309116" cy="32611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781" y="3370022"/>
            <a:ext cx="2337115" cy="33006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014" y="3212976"/>
            <a:ext cx="2295919" cy="32424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479" y="764704"/>
            <a:ext cx="2375767" cy="335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71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0522" y="4489"/>
            <a:ext cx="8229600" cy="796950"/>
          </a:xfrm>
        </p:spPr>
        <p:txBody>
          <a:bodyPr>
            <a:normAutofit/>
          </a:bodyPr>
          <a:lstStyle/>
          <a:p>
            <a:r>
              <a:rPr lang="uk-UA" dirty="0" smtClean="0">
                <a:solidFill>
                  <a:schemeClr val="tx1"/>
                </a:solidFill>
              </a:rPr>
              <a:t>Конструктивна частина</a:t>
            </a:r>
            <a:endParaRPr lang="uk-UA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22" y="908720"/>
            <a:ext cx="7971324" cy="564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45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1333" y="84167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uk-UA" dirty="0" err="1" smtClean="0">
                <a:solidFill>
                  <a:schemeClr val="tx1"/>
                </a:solidFill>
              </a:rPr>
              <a:t>Деталювання</a:t>
            </a:r>
            <a:endParaRPr lang="uk-UA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43636"/>
            <a:ext cx="4176464" cy="58983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743636"/>
            <a:ext cx="4162652" cy="58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70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chemeClr val="tx1"/>
                </a:solidFill>
              </a:rPr>
              <a:t>Економічна частина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43608" y="1124744"/>
            <a:ext cx="741682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dirty="0" smtClean="0"/>
              <a:t>Собівартість </a:t>
            </a:r>
            <a:r>
              <a:rPr lang="uk-UA" sz="2400" dirty="0"/>
              <a:t>виготовлення пристосування </a:t>
            </a:r>
            <a:r>
              <a:rPr lang="uk-UA" sz="2400" dirty="0" smtClean="0"/>
              <a:t/>
            </a:r>
            <a:br>
              <a:rPr lang="uk-UA" sz="2400" dirty="0" smtClean="0"/>
            </a:br>
            <a:r>
              <a:rPr lang="uk-UA" sz="2400" dirty="0" smtClean="0"/>
              <a:t>                                      становить С =  2085,7 грн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sz="2400" b="1" dirty="0"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dirty="0"/>
              <a:t>Економічна ефективність застосування </a:t>
            </a:r>
            <a:r>
              <a:rPr lang="uk-UA" sz="2400" dirty="0" smtClean="0"/>
              <a:t>пристрою</a:t>
            </a:r>
            <a:br>
              <a:rPr lang="uk-UA" sz="2400" dirty="0" smtClean="0"/>
            </a:br>
            <a:r>
              <a:rPr lang="uk-UA" sz="2400" dirty="0" smtClean="0"/>
              <a:t>                                           становить Е= 19,9 </a:t>
            </a:r>
            <a:r>
              <a:rPr lang="uk-UA" sz="2400" dirty="0"/>
              <a:t>грн.</a:t>
            </a:r>
            <a:endParaRPr lang="ru-R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sz="2400" b="1" dirty="0" smtClean="0"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dirty="0"/>
              <a:t>Пристосування повністю себе окупить, коли ми проведемо ним </a:t>
            </a:r>
            <a:r>
              <a:rPr lang="uk-UA" sz="2400" dirty="0" smtClean="0"/>
              <a:t>105 операцій</a:t>
            </a:r>
            <a:r>
              <a:rPr lang="uk-UA" sz="2400" dirty="0"/>
              <a:t>. </a:t>
            </a:r>
            <a:r>
              <a:rPr lang="uk-UA" sz="2400" dirty="0" smtClean="0"/>
              <a:t> Якщо взяти за основу, </a:t>
            </a:r>
            <a:r>
              <a:rPr lang="uk-UA" sz="2400" dirty="0"/>
              <a:t>що програма ремонту відділення по ремонту електрообладнання буде складати </a:t>
            </a:r>
            <a:r>
              <a:rPr lang="uk-UA" sz="2400" dirty="0" smtClean="0"/>
              <a:t>90 </a:t>
            </a:r>
            <a:r>
              <a:rPr lang="uk-UA" sz="2400" dirty="0"/>
              <a:t>генераторів та стартерів на рік то строк окупності буде становити </a:t>
            </a:r>
            <a:r>
              <a:rPr lang="uk-UA" sz="2400" dirty="0" smtClean="0"/>
              <a:t>Т=1,2 </a:t>
            </a:r>
            <a:r>
              <a:rPr lang="uk-UA" sz="2400" dirty="0"/>
              <a:t>роки</a:t>
            </a:r>
            <a:r>
              <a:rPr lang="uk-UA" sz="2400" dirty="0" smtClean="0"/>
              <a:t>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54374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chemeClr val="tx1"/>
                </a:solidFill>
              </a:rPr>
              <a:t>Охорона праці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815887"/>
            <a:ext cx="517005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b="1" dirty="0"/>
              <a:t>Охорона праці під час </a:t>
            </a:r>
            <a:r>
              <a:rPr lang="uk-UA" sz="2000" b="1" dirty="0" smtClean="0"/>
              <a:t>виконання робіт в </a:t>
            </a:r>
            <a:r>
              <a:rPr lang="uk-UA" sz="2000" b="1" dirty="0" err="1" smtClean="0"/>
              <a:t>проєктованому</a:t>
            </a:r>
            <a:r>
              <a:rPr lang="uk-UA" sz="2000" b="1" dirty="0" smtClean="0"/>
              <a:t> цеху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b="1" dirty="0"/>
              <a:t>Заходи по попередженню нещасних випадків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b="1" dirty="0"/>
              <a:t>Пожежна безпека в ремонтній майстерні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745055"/>
            <a:ext cx="2793542" cy="18623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987619"/>
            <a:ext cx="3384376" cy="564540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11586" r="18895"/>
          <a:stretch/>
        </p:blipFill>
        <p:spPr>
          <a:xfrm>
            <a:off x="3624534" y="3793087"/>
            <a:ext cx="1869046" cy="27960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713069"/>
            <a:ext cx="2763950" cy="184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62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924944"/>
            <a:ext cx="8229600" cy="1143000"/>
          </a:xfrm>
        </p:spPr>
        <p:txBody>
          <a:bodyPr>
            <a:normAutofit/>
          </a:bodyPr>
          <a:lstStyle/>
          <a:p>
            <a:r>
              <a:rPr lang="uk-UA" sz="6000" dirty="0" smtClean="0">
                <a:solidFill>
                  <a:srgbClr val="FFFF00"/>
                </a:solidFill>
              </a:rPr>
              <a:t>ДЯКУЮ ЗА УВАГУ!</a:t>
            </a:r>
            <a:endParaRPr lang="uk-UA" sz="6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3528" y="404664"/>
            <a:ext cx="403244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i="1" dirty="0" smtClean="0">
                <a:solidFill>
                  <a:schemeClr val="bg1"/>
                </a:solidFill>
              </a:rPr>
              <a:t>    </a:t>
            </a:r>
            <a:r>
              <a:rPr lang="ru-RU" sz="2000" b="1" i="1" dirty="0" err="1" smtClean="0">
                <a:solidFill>
                  <a:schemeClr val="bg1"/>
                </a:solidFill>
              </a:rPr>
              <a:t>Землі</a:t>
            </a:r>
            <a:r>
              <a:rPr lang="ru-RU" sz="2000" b="1" i="1" dirty="0" smtClean="0">
                <a:solidFill>
                  <a:schemeClr val="bg1"/>
                </a:solidFill>
              </a:rPr>
              <a:t> </a:t>
            </a:r>
            <a:r>
              <a:rPr lang="ru-RU" sz="2000" b="1" i="1" dirty="0">
                <a:solidFill>
                  <a:schemeClr val="bg1"/>
                </a:solidFill>
              </a:rPr>
              <a:t>приватного </a:t>
            </a:r>
            <a:r>
              <a:rPr lang="ru-RU" sz="2000" b="1" i="1" dirty="0" err="1">
                <a:solidFill>
                  <a:schemeClr val="bg1"/>
                </a:solidFill>
              </a:rPr>
              <a:t>акціонерного</a:t>
            </a:r>
            <a:r>
              <a:rPr lang="ru-RU" sz="2000" b="1" i="1" dirty="0">
                <a:solidFill>
                  <a:schemeClr val="bg1"/>
                </a:solidFill>
              </a:rPr>
              <a:t> </a:t>
            </a:r>
            <a:r>
              <a:rPr lang="ru-RU" sz="2000" b="1" i="1" dirty="0" err="1">
                <a:solidFill>
                  <a:schemeClr val="bg1"/>
                </a:solidFill>
              </a:rPr>
              <a:t>товариства</a:t>
            </a:r>
            <a:r>
              <a:rPr lang="ru-RU" sz="2000" b="1" i="1" dirty="0">
                <a:solidFill>
                  <a:schemeClr val="bg1"/>
                </a:solidFill>
              </a:rPr>
              <a:t> "</a:t>
            </a:r>
            <a:r>
              <a:rPr lang="ru-RU" sz="2000" b="1" i="1" dirty="0" err="1">
                <a:solidFill>
                  <a:schemeClr val="bg1"/>
                </a:solidFill>
              </a:rPr>
              <a:t>Іржавецьке</a:t>
            </a:r>
            <a:r>
              <a:rPr lang="ru-RU" sz="2000" b="1" i="1" dirty="0">
                <a:solidFill>
                  <a:schemeClr val="bg1"/>
                </a:solidFill>
              </a:rPr>
              <a:t>" </a:t>
            </a:r>
            <a:r>
              <a:rPr lang="ru-RU" sz="2000" b="1" i="1" dirty="0" err="1">
                <a:solidFill>
                  <a:schemeClr val="bg1"/>
                </a:solidFill>
              </a:rPr>
              <a:t>розташовуються</a:t>
            </a:r>
            <a:r>
              <a:rPr lang="ru-RU" sz="2000" b="1" i="1" dirty="0">
                <a:solidFill>
                  <a:schemeClr val="bg1"/>
                </a:solidFill>
              </a:rPr>
              <a:t> </a:t>
            </a:r>
            <a:r>
              <a:rPr lang="ru-RU" sz="2000" b="1" i="1" dirty="0" err="1">
                <a:solidFill>
                  <a:schemeClr val="bg1"/>
                </a:solidFill>
              </a:rPr>
              <a:t>навколо</a:t>
            </a:r>
            <a:r>
              <a:rPr lang="ru-RU" sz="2000" b="1" i="1" dirty="0">
                <a:solidFill>
                  <a:schemeClr val="bg1"/>
                </a:solidFill>
              </a:rPr>
              <a:t> </a:t>
            </a:r>
            <a:r>
              <a:rPr lang="ru-RU" sz="2000" b="1" i="1" dirty="0" smtClean="0">
                <a:solidFill>
                  <a:schemeClr val="bg1"/>
                </a:solidFill>
              </a:rPr>
              <a:t/>
            </a:r>
            <a:br>
              <a:rPr lang="ru-RU" sz="2000" b="1" i="1" dirty="0" smtClean="0">
                <a:solidFill>
                  <a:schemeClr val="bg1"/>
                </a:solidFill>
              </a:rPr>
            </a:br>
            <a:r>
              <a:rPr lang="ru-RU" sz="2000" b="1" i="1" dirty="0" smtClean="0">
                <a:solidFill>
                  <a:schemeClr val="bg1"/>
                </a:solidFill>
              </a:rPr>
              <a:t>с</a:t>
            </a:r>
            <a:r>
              <a:rPr lang="ru-RU" sz="2000" b="1" i="1" dirty="0">
                <a:solidFill>
                  <a:schemeClr val="bg1"/>
                </a:solidFill>
              </a:rPr>
              <a:t>. </a:t>
            </a:r>
            <a:r>
              <a:rPr lang="ru-RU" sz="2000" b="1" i="1" dirty="0" err="1">
                <a:solidFill>
                  <a:schemeClr val="bg1"/>
                </a:solidFill>
              </a:rPr>
              <a:t>Іржавець</a:t>
            </a:r>
            <a:r>
              <a:rPr lang="ru-RU" sz="2000" b="1" i="1" dirty="0">
                <a:solidFill>
                  <a:schemeClr val="bg1"/>
                </a:solidFill>
              </a:rPr>
              <a:t> </a:t>
            </a:r>
            <a:r>
              <a:rPr lang="ru-RU" sz="2000" b="1" i="1" dirty="0" err="1">
                <a:solidFill>
                  <a:schemeClr val="bg1"/>
                </a:solidFill>
              </a:rPr>
              <a:t>Ніжинського</a:t>
            </a:r>
            <a:r>
              <a:rPr lang="ru-RU" sz="2000" b="1" i="1" dirty="0">
                <a:solidFill>
                  <a:schemeClr val="bg1"/>
                </a:solidFill>
              </a:rPr>
              <a:t> району. </a:t>
            </a:r>
            <a:r>
              <a:rPr lang="ru-RU" sz="2000" b="1" i="1" dirty="0" err="1">
                <a:solidFill>
                  <a:schemeClr val="bg1"/>
                </a:solidFill>
              </a:rPr>
              <a:t>Підприємство</a:t>
            </a:r>
            <a:r>
              <a:rPr lang="ru-RU" sz="2000" b="1" i="1" dirty="0">
                <a:solidFill>
                  <a:schemeClr val="bg1"/>
                </a:solidFill>
              </a:rPr>
              <a:t> </a:t>
            </a:r>
            <a:r>
              <a:rPr lang="ru-RU" sz="2000" b="1" i="1" dirty="0" err="1">
                <a:solidFill>
                  <a:schemeClr val="bg1"/>
                </a:solidFill>
              </a:rPr>
              <a:t>зареєстровано</a:t>
            </a:r>
            <a:r>
              <a:rPr lang="ru-RU" sz="2000" b="1" i="1" dirty="0">
                <a:solidFill>
                  <a:schemeClr val="bg1"/>
                </a:solidFill>
              </a:rPr>
              <a:t> в 2000 </a:t>
            </a:r>
            <a:r>
              <a:rPr lang="ru-RU" sz="2000" b="1" i="1" dirty="0" err="1">
                <a:solidFill>
                  <a:schemeClr val="bg1"/>
                </a:solidFill>
              </a:rPr>
              <a:t>році</a:t>
            </a:r>
            <a:r>
              <a:rPr lang="ru-RU" sz="2000" b="1" i="1" dirty="0">
                <a:solidFill>
                  <a:schemeClr val="bg1"/>
                </a:solidFill>
              </a:rPr>
              <a:t>. Центральна </a:t>
            </a:r>
            <a:r>
              <a:rPr lang="ru-RU" sz="2000" b="1" i="1" dirty="0" err="1">
                <a:solidFill>
                  <a:schemeClr val="bg1"/>
                </a:solidFill>
              </a:rPr>
              <a:t>садиба</a:t>
            </a:r>
            <a:r>
              <a:rPr lang="ru-RU" sz="2000" b="1" i="1" dirty="0">
                <a:solidFill>
                  <a:schemeClr val="bg1"/>
                </a:solidFill>
              </a:rPr>
              <a:t> </a:t>
            </a:r>
            <a:r>
              <a:rPr lang="ru-RU" sz="2000" b="1" i="1" dirty="0" err="1">
                <a:solidFill>
                  <a:schemeClr val="bg1"/>
                </a:solidFill>
              </a:rPr>
              <a:t>господарства</a:t>
            </a:r>
            <a:r>
              <a:rPr lang="ru-RU" sz="2000" b="1" i="1" dirty="0">
                <a:solidFill>
                  <a:schemeClr val="bg1"/>
                </a:solidFill>
              </a:rPr>
              <a:t> </a:t>
            </a:r>
            <a:r>
              <a:rPr lang="ru-RU" sz="2000" b="1" i="1" dirty="0" err="1">
                <a:solidFill>
                  <a:schemeClr val="bg1"/>
                </a:solidFill>
              </a:rPr>
              <a:t>знаходиться</a:t>
            </a:r>
            <a:r>
              <a:rPr lang="ru-RU" sz="2000" b="1" i="1" dirty="0">
                <a:solidFill>
                  <a:schemeClr val="bg1"/>
                </a:solidFill>
              </a:rPr>
              <a:t> в с. </a:t>
            </a:r>
            <a:r>
              <a:rPr lang="ru-RU" sz="2000" b="1" i="1" dirty="0" err="1">
                <a:solidFill>
                  <a:schemeClr val="bg1"/>
                </a:solidFill>
              </a:rPr>
              <a:t>Іржавець</a:t>
            </a:r>
            <a:r>
              <a:rPr lang="ru-RU" sz="2000" b="1" i="1" dirty="0">
                <a:solidFill>
                  <a:schemeClr val="bg1"/>
                </a:solidFill>
              </a:rPr>
              <a:t> по </a:t>
            </a:r>
            <a:r>
              <a:rPr lang="ru-RU" sz="2000" b="1" i="1" dirty="0" err="1">
                <a:solidFill>
                  <a:schemeClr val="bg1"/>
                </a:solidFill>
              </a:rPr>
              <a:t>вулиці</a:t>
            </a:r>
            <a:r>
              <a:rPr lang="ru-RU" sz="2000" b="1" i="1" dirty="0">
                <a:solidFill>
                  <a:schemeClr val="bg1"/>
                </a:solidFill>
              </a:rPr>
              <a:t> Центральна, буд. 46. На </a:t>
            </a:r>
            <a:r>
              <a:rPr lang="ru-RU" sz="2000" b="1" i="1" dirty="0" err="1">
                <a:solidFill>
                  <a:schemeClr val="bg1"/>
                </a:solidFill>
              </a:rPr>
              <a:t>її</a:t>
            </a:r>
            <a:r>
              <a:rPr lang="ru-RU" sz="2000" b="1" i="1" dirty="0">
                <a:solidFill>
                  <a:schemeClr val="bg1"/>
                </a:solidFill>
              </a:rPr>
              <a:t> </a:t>
            </a:r>
            <a:r>
              <a:rPr lang="ru-RU" sz="2000" b="1" i="1" dirty="0" err="1">
                <a:solidFill>
                  <a:schemeClr val="bg1"/>
                </a:solidFill>
              </a:rPr>
              <a:t>території</a:t>
            </a:r>
            <a:r>
              <a:rPr lang="ru-RU" sz="2000" b="1" i="1" dirty="0">
                <a:solidFill>
                  <a:schemeClr val="bg1"/>
                </a:solidFill>
              </a:rPr>
              <a:t> </a:t>
            </a:r>
            <a:r>
              <a:rPr lang="ru-RU" sz="2000" b="1" i="1" dirty="0" err="1">
                <a:solidFill>
                  <a:schemeClr val="bg1"/>
                </a:solidFill>
              </a:rPr>
              <a:t>знаходиться</a:t>
            </a:r>
            <a:r>
              <a:rPr lang="ru-RU" sz="2000" b="1" i="1" dirty="0">
                <a:solidFill>
                  <a:schemeClr val="bg1"/>
                </a:solidFill>
              </a:rPr>
              <a:t> контора </a:t>
            </a:r>
            <a:r>
              <a:rPr lang="ru-RU" sz="2000" b="1" i="1" dirty="0" err="1">
                <a:solidFill>
                  <a:schemeClr val="bg1"/>
                </a:solidFill>
              </a:rPr>
              <a:t>господарства</a:t>
            </a:r>
            <a:r>
              <a:rPr lang="ru-RU" sz="2000" b="1" i="1" dirty="0">
                <a:solidFill>
                  <a:schemeClr val="bg1"/>
                </a:solidFill>
              </a:rPr>
              <a:t>, </a:t>
            </a:r>
            <a:r>
              <a:rPr lang="ru-RU" sz="2000" b="1" i="1" dirty="0" err="1">
                <a:solidFill>
                  <a:schemeClr val="bg1"/>
                </a:solidFill>
              </a:rPr>
              <a:t>тракторна</a:t>
            </a:r>
            <a:r>
              <a:rPr lang="ru-RU" sz="2000" b="1" i="1" dirty="0">
                <a:solidFill>
                  <a:schemeClr val="bg1"/>
                </a:solidFill>
              </a:rPr>
              <a:t> бригада, </a:t>
            </a:r>
            <a:r>
              <a:rPr lang="ru-RU" sz="2000" b="1" i="1" dirty="0" err="1">
                <a:solidFill>
                  <a:schemeClr val="bg1"/>
                </a:solidFill>
              </a:rPr>
              <a:t>станція</a:t>
            </a:r>
            <a:r>
              <a:rPr lang="ru-RU" sz="2000" b="1" i="1" dirty="0">
                <a:solidFill>
                  <a:schemeClr val="bg1"/>
                </a:solidFill>
              </a:rPr>
              <a:t> </a:t>
            </a:r>
            <a:r>
              <a:rPr lang="ru-RU" sz="2000" b="1" i="1" dirty="0" err="1">
                <a:solidFill>
                  <a:schemeClr val="bg1"/>
                </a:solidFill>
              </a:rPr>
              <a:t>технічного</a:t>
            </a:r>
            <a:r>
              <a:rPr lang="ru-RU" sz="2000" b="1" i="1" dirty="0">
                <a:solidFill>
                  <a:schemeClr val="bg1"/>
                </a:solidFill>
              </a:rPr>
              <a:t> </a:t>
            </a:r>
            <a:r>
              <a:rPr lang="ru-RU" sz="2000" b="1" i="1" dirty="0" err="1">
                <a:solidFill>
                  <a:schemeClr val="bg1"/>
                </a:solidFill>
              </a:rPr>
              <a:t>обслуговування</a:t>
            </a:r>
            <a:r>
              <a:rPr lang="ru-RU" sz="2000" b="1" i="1" dirty="0">
                <a:solidFill>
                  <a:schemeClr val="bg1"/>
                </a:solidFill>
              </a:rPr>
              <a:t> </a:t>
            </a:r>
            <a:r>
              <a:rPr lang="ru-RU" sz="2000" b="1" i="1" dirty="0" err="1">
                <a:solidFill>
                  <a:schemeClr val="bg1"/>
                </a:solidFill>
              </a:rPr>
              <a:t>автомобілів</a:t>
            </a:r>
            <a:r>
              <a:rPr lang="ru-RU" sz="2000" b="1" i="1" dirty="0">
                <a:solidFill>
                  <a:schemeClr val="bg1"/>
                </a:solidFill>
              </a:rPr>
              <a:t> і </a:t>
            </a:r>
            <a:r>
              <a:rPr lang="ru-RU" sz="2000" b="1" i="1" dirty="0" err="1">
                <a:solidFill>
                  <a:schemeClr val="bg1"/>
                </a:solidFill>
              </a:rPr>
              <a:t>тваринницький</a:t>
            </a:r>
            <a:r>
              <a:rPr lang="ru-RU" sz="2000" b="1" i="1" dirty="0">
                <a:solidFill>
                  <a:schemeClr val="bg1"/>
                </a:solidFill>
              </a:rPr>
              <a:t> комплекс.</a:t>
            </a:r>
          </a:p>
          <a:p>
            <a:pPr algn="just"/>
            <a:r>
              <a:rPr lang="ru-RU" sz="2000" b="1" i="1" dirty="0" smtClean="0">
                <a:solidFill>
                  <a:schemeClr val="bg1"/>
                </a:solidFill>
              </a:rPr>
              <a:t>    </a:t>
            </a:r>
            <a:r>
              <a:rPr lang="ru-RU" sz="2000" b="1" i="1" dirty="0" err="1" smtClean="0">
                <a:solidFill>
                  <a:schemeClr val="bg1"/>
                </a:solidFill>
              </a:rPr>
              <a:t>ПрАТ</a:t>
            </a:r>
            <a:r>
              <a:rPr lang="ru-RU" sz="2000" b="1" i="1" dirty="0" smtClean="0">
                <a:solidFill>
                  <a:schemeClr val="bg1"/>
                </a:solidFill>
              </a:rPr>
              <a:t> </a:t>
            </a:r>
            <a:r>
              <a:rPr lang="ru-RU" sz="2000" b="1" i="1" dirty="0" err="1">
                <a:solidFill>
                  <a:schemeClr val="bg1"/>
                </a:solidFill>
              </a:rPr>
              <a:t>Агрофірма</a:t>
            </a:r>
            <a:r>
              <a:rPr lang="ru-RU" sz="2000" b="1" i="1" dirty="0">
                <a:solidFill>
                  <a:schemeClr val="bg1"/>
                </a:solidFill>
              </a:rPr>
              <a:t> "</a:t>
            </a:r>
            <a:r>
              <a:rPr lang="ru-RU" sz="2000" b="1" i="1" dirty="0" err="1">
                <a:solidFill>
                  <a:schemeClr val="bg1"/>
                </a:solidFill>
              </a:rPr>
              <a:t>Іржавець</a:t>
            </a:r>
            <a:r>
              <a:rPr lang="ru-RU" sz="2000" b="1" i="1" dirty="0">
                <a:solidFill>
                  <a:schemeClr val="bg1"/>
                </a:solidFill>
              </a:rPr>
              <a:t>" </a:t>
            </a:r>
            <a:r>
              <a:rPr lang="ru-RU" sz="2000" b="1" i="1" dirty="0" err="1">
                <a:solidFill>
                  <a:schemeClr val="bg1"/>
                </a:solidFill>
              </a:rPr>
              <a:t>знаходиться</a:t>
            </a:r>
            <a:r>
              <a:rPr lang="ru-RU" sz="2000" b="1" i="1" dirty="0">
                <a:solidFill>
                  <a:schemeClr val="bg1"/>
                </a:solidFill>
              </a:rPr>
              <a:t> на </a:t>
            </a:r>
            <a:r>
              <a:rPr lang="ru-RU" sz="2000" b="1" i="1" dirty="0" err="1">
                <a:solidFill>
                  <a:schemeClr val="bg1"/>
                </a:solidFill>
              </a:rPr>
              <a:t>відстані</a:t>
            </a:r>
            <a:r>
              <a:rPr lang="ru-RU" sz="2000" b="1" i="1" dirty="0">
                <a:solidFill>
                  <a:schemeClr val="bg1"/>
                </a:solidFill>
              </a:rPr>
              <a:t> 80 км </a:t>
            </a:r>
            <a:r>
              <a:rPr lang="ru-RU" sz="2000" b="1" i="1" dirty="0" err="1">
                <a:solidFill>
                  <a:schemeClr val="bg1"/>
                </a:solidFill>
              </a:rPr>
              <a:t>від</a:t>
            </a:r>
            <a:r>
              <a:rPr lang="ru-RU" sz="2000" b="1" i="1" dirty="0">
                <a:solidFill>
                  <a:schemeClr val="bg1"/>
                </a:solidFill>
              </a:rPr>
              <a:t> </a:t>
            </a:r>
            <a:r>
              <a:rPr lang="ru-RU" sz="2000" b="1" i="1" dirty="0" err="1">
                <a:solidFill>
                  <a:schemeClr val="bg1"/>
                </a:solidFill>
              </a:rPr>
              <a:t>обласного</a:t>
            </a:r>
            <a:r>
              <a:rPr lang="ru-RU" sz="2000" b="1" i="1" dirty="0">
                <a:solidFill>
                  <a:schemeClr val="bg1"/>
                </a:solidFill>
              </a:rPr>
              <a:t> центру – м. </a:t>
            </a:r>
            <a:r>
              <a:rPr lang="ru-RU" sz="2000" b="1" i="1" dirty="0" err="1">
                <a:solidFill>
                  <a:schemeClr val="bg1"/>
                </a:solidFill>
              </a:rPr>
              <a:t>Чернігів</a:t>
            </a:r>
            <a:r>
              <a:rPr lang="ru-RU" sz="2000" b="1" i="1" dirty="0">
                <a:solidFill>
                  <a:schemeClr val="bg1"/>
                </a:solidFill>
              </a:rPr>
              <a:t> та за 46 км </a:t>
            </a:r>
            <a:r>
              <a:rPr lang="ru-RU" sz="2000" b="1" i="1" dirty="0" err="1">
                <a:solidFill>
                  <a:schemeClr val="bg1"/>
                </a:solidFill>
              </a:rPr>
              <a:t>від</a:t>
            </a:r>
            <a:r>
              <a:rPr lang="ru-RU" sz="2000" b="1" i="1" dirty="0">
                <a:solidFill>
                  <a:schemeClr val="bg1"/>
                </a:solidFill>
              </a:rPr>
              <a:t> районного цента – </a:t>
            </a:r>
            <a:r>
              <a:rPr lang="ru-RU" sz="2000" b="1" i="1" dirty="0" err="1">
                <a:solidFill>
                  <a:schemeClr val="bg1"/>
                </a:solidFill>
              </a:rPr>
              <a:t>м.Ніжин</a:t>
            </a:r>
            <a:r>
              <a:rPr lang="ru-RU" sz="2400" b="1" i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6" name="Рисунок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268760"/>
            <a:ext cx="4461903" cy="38868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916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11560" y="-99392"/>
            <a:ext cx="8028384" cy="1512168"/>
          </a:xfrm>
        </p:spPr>
        <p:txBody>
          <a:bodyPr>
            <a:normAutofit/>
          </a:bodyPr>
          <a:lstStyle/>
          <a:p>
            <a:pPr algn="ctr"/>
            <a:r>
              <a:rPr lang="uk-UA" sz="3600" dirty="0" smtClean="0">
                <a:solidFill>
                  <a:schemeClr val="tx1">
                    <a:lumMod val="95000"/>
                  </a:schemeClr>
                </a:solidFill>
              </a:rPr>
              <a:t>Урожайність основних сільськогосподарських культур</a:t>
            </a:r>
            <a:endParaRPr lang="uk-UA" sz="36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251520" y="1988840"/>
            <a:ext cx="7374632" cy="4536504"/>
          </a:xfrm>
        </p:spPr>
        <p:txBody>
          <a:bodyPr>
            <a:normAutofit/>
          </a:bodyPr>
          <a:lstStyle/>
          <a:p>
            <a:r>
              <a:rPr lang="uk-UA" sz="2400" b="1" dirty="0" smtClean="0">
                <a:solidFill>
                  <a:srgbClr val="000066"/>
                </a:solidFill>
              </a:rPr>
              <a:t>Озима пшениця – 867 га, 48,8 ц</a:t>
            </a:r>
            <a:r>
              <a:rPr lang="en-US" sz="2400" b="1" dirty="0" smtClean="0">
                <a:solidFill>
                  <a:srgbClr val="000066"/>
                </a:solidFill>
              </a:rPr>
              <a:t>/</a:t>
            </a:r>
            <a:r>
              <a:rPr lang="ru-RU" sz="2400" b="1" dirty="0" smtClean="0">
                <a:solidFill>
                  <a:srgbClr val="000066"/>
                </a:solidFill>
              </a:rPr>
              <a:t>га</a:t>
            </a:r>
            <a:r>
              <a:rPr lang="en-US" sz="2400" b="1" dirty="0" smtClean="0">
                <a:solidFill>
                  <a:srgbClr val="000066"/>
                </a:solidFill>
              </a:rPr>
              <a:t>;</a:t>
            </a:r>
            <a:endParaRPr lang="ru-RU" sz="2400" b="1" dirty="0" smtClean="0">
              <a:solidFill>
                <a:srgbClr val="000066"/>
              </a:solidFill>
            </a:endParaRPr>
          </a:p>
          <a:p>
            <a:r>
              <a:rPr lang="ru-RU" sz="2400" b="1" dirty="0" err="1" smtClean="0">
                <a:solidFill>
                  <a:srgbClr val="000066"/>
                </a:solidFill>
              </a:rPr>
              <a:t>Ячмінь</a:t>
            </a:r>
            <a:r>
              <a:rPr lang="ru-RU" sz="2400" b="1" dirty="0" smtClean="0">
                <a:solidFill>
                  <a:srgbClr val="000066"/>
                </a:solidFill>
              </a:rPr>
              <a:t> – 909 га, 52,4 ц</a:t>
            </a:r>
            <a:r>
              <a:rPr lang="en-US" sz="2400" b="1" dirty="0" smtClean="0">
                <a:solidFill>
                  <a:srgbClr val="000066"/>
                </a:solidFill>
              </a:rPr>
              <a:t>/</a:t>
            </a:r>
            <a:r>
              <a:rPr lang="uk-UA" sz="2400" b="1" dirty="0" smtClean="0">
                <a:solidFill>
                  <a:srgbClr val="000066"/>
                </a:solidFill>
              </a:rPr>
              <a:t>га</a:t>
            </a:r>
            <a:r>
              <a:rPr lang="en-US" sz="2400" b="1" dirty="0" smtClean="0">
                <a:solidFill>
                  <a:srgbClr val="000066"/>
                </a:solidFill>
              </a:rPr>
              <a:t>;</a:t>
            </a:r>
          </a:p>
          <a:p>
            <a:r>
              <a:rPr lang="uk-UA" sz="2400" b="1" dirty="0" smtClean="0">
                <a:solidFill>
                  <a:srgbClr val="000066"/>
                </a:solidFill>
              </a:rPr>
              <a:t>Кукурудза на зерно – 1800 га, 81,0 ц</a:t>
            </a:r>
            <a:r>
              <a:rPr lang="en-US" sz="2400" b="1" dirty="0" smtClean="0">
                <a:solidFill>
                  <a:srgbClr val="000066"/>
                </a:solidFill>
              </a:rPr>
              <a:t>/</a:t>
            </a:r>
            <a:r>
              <a:rPr lang="uk-UA" sz="2400" b="1" dirty="0" smtClean="0">
                <a:solidFill>
                  <a:srgbClr val="000066"/>
                </a:solidFill>
              </a:rPr>
              <a:t>га</a:t>
            </a:r>
            <a:r>
              <a:rPr lang="en-US" sz="2400" b="1" dirty="0" smtClean="0">
                <a:solidFill>
                  <a:srgbClr val="000066"/>
                </a:solidFill>
              </a:rPr>
              <a:t>;</a:t>
            </a:r>
          </a:p>
          <a:p>
            <a:r>
              <a:rPr lang="uk-UA" sz="2400" b="1" dirty="0" smtClean="0">
                <a:solidFill>
                  <a:srgbClr val="000066"/>
                </a:solidFill>
              </a:rPr>
              <a:t>Кукурудза на силос – 613 га, 439, 63 ц</a:t>
            </a:r>
            <a:r>
              <a:rPr lang="en-US" sz="2400" b="1" dirty="0" smtClean="0">
                <a:solidFill>
                  <a:srgbClr val="000066"/>
                </a:solidFill>
              </a:rPr>
              <a:t>/</a:t>
            </a:r>
            <a:r>
              <a:rPr lang="uk-UA" sz="2400" b="1" dirty="0" smtClean="0">
                <a:solidFill>
                  <a:srgbClr val="000066"/>
                </a:solidFill>
              </a:rPr>
              <a:t>га</a:t>
            </a:r>
            <a:r>
              <a:rPr lang="en-US" sz="2400" b="1" dirty="0" smtClean="0">
                <a:solidFill>
                  <a:srgbClr val="000066"/>
                </a:solidFill>
              </a:rPr>
              <a:t>;</a:t>
            </a:r>
          </a:p>
          <a:p>
            <a:r>
              <a:rPr lang="uk-UA" sz="2400" b="1" dirty="0" smtClean="0">
                <a:solidFill>
                  <a:srgbClr val="000066"/>
                </a:solidFill>
              </a:rPr>
              <a:t>Соняшник – 1025 га, 25,5 ц</a:t>
            </a:r>
            <a:r>
              <a:rPr lang="en-US" sz="2400" b="1" dirty="0" smtClean="0">
                <a:solidFill>
                  <a:srgbClr val="000066"/>
                </a:solidFill>
              </a:rPr>
              <a:t>/</a:t>
            </a:r>
            <a:r>
              <a:rPr lang="uk-UA" sz="2400" b="1" dirty="0" smtClean="0">
                <a:solidFill>
                  <a:srgbClr val="000066"/>
                </a:solidFill>
              </a:rPr>
              <a:t>га;</a:t>
            </a:r>
          </a:p>
          <a:p>
            <a:r>
              <a:rPr lang="uk-UA" sz="2400" b="1" dirty="0" smtClean="0">
                <a:solidFill>
                  <a:srgbClr val="000066"/>
                </a:solidFill>
              </a:rPr>
              <a:t>Соя – 410 га, 21,4 ц</a:t>
            </a:r>
            <a:r>
              <a:rPr lang="en-US" sz="2400" b="1" dirty="0" smtClean="0">
                <a:solidFill>
                  <a:srgbClr val="000066"/>
                </a:solidFill>
              </a:rPr>
              <a:t>/</a:t>
            </a:r>
            <a:r>
              <a:rPr lang="uk-UA" sz="2400" b="1" dirty="0" smtClean="0">
                <a:solidFill>
                  <a:srgbClr val="000066"/>
                </a:solidFill>
              </a:rPr>
              <a:t>га;</a:t>
            </a:r>
          </a:p>
          <a:p>
            <a:r>
              <a:rPr lang="uk-UA" sz="2400" b="1" dirty="0" smtClean="0">
                <a:solidFill>
                  <a:srgbClr val="000066"/>
                </a:solidFill>
              </a:rPr>
              <a:t>Багаторічні </a:t>
            </a:r>
          </a:p>
          <a:p>
            <a:r>
              <a:rPr lang="uk-UA" sz="2400" b="1" dirty="0">
                <a:solidFill>
                  <a:srgbClr val="000066"/>
                </a:solidFill>
              </a:rPr>
              <a:t> </a:t>
            </a:r>
            <a:r>
              <a:rPr lang="uk-UA" sz="2400" b="1" dirty="0" smtClean="0">
                <a:solidFill>
                  <a:srgbClr val="000066"/>
                </a:solidFill>
              </a:rPr>
              <a:t>   на сіно – 199 га, 140ц</a:t>
            </a:r>
            <a:r>
              <a:rPr lang="en-US" sz="2400" b="1" dirty="0" smtClean="0">
                <a:solidFill>
                  <a:srgbClr val="000066"/>
                </a:solidFill>
              </a:rPr>
              <a:t>/</a:t>
            </a:r>
            <a:r>
              <a:rPr lang="uk-UA" sz="2400" b="1" dirty="0" smtClean="0">
                <a:solidFill>
                  <a:srgbClr val="000066"/>
                </a:solidFill>
              </a:rPr>
              <a:t>га;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916832"/>
            <a:ext cx="2676525" cy="1714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257092"/>
            <a:ext cx="3635896" cy="202246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412776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tx1"/>
                </a:solidFill>
              </a:rPr>
              <a:t>В </a:t>
            </a:r>
            <a:r>
              <a:rPr lang="ru-RU" sz="3600" dirty="0" err="1" smtClean="0">
                <a:solidFill>
                  <a:schemeClr val="tx1"/>
                </a:solidFill>
              </a:rPr>
              <a:t>своїй</a:t>
            </a:r>
            <a:r>
              <a:rPr lang="ru-RU" sz="3600" dirty="0" smtClean="0">
                <a:solidFill>
                  <a:schemeClr val="tx1"/>
                </a:solidFill>
              </a:rPr>
              <a:t> </a:t>
            </a:r>
            <a:r>
              <a:rPr lang="ru-RU" sz="3600" dirty="0" err="1" smtClean="0">
                <a:solidFill>
                  <a:schemeClr val="tx1"/>
                </a:solidFill>
              </a:rPr>
              <a:t>роботі</a:t>
            </a:r>
            <a:r>
              <a:rPr lang="ru-RU" sz="3600" dirty="0" smtClean="0">
                <a:solidFill>
                  <a:schemeClr val="tx1"/>
                </a:solidFill>
              </a:rPr>
              <a:t> </a:t>
            </a:r>
            <a:r>
              <a:rPr lang="ru-RU" sz="3600" dirty="0" err="1" smtClean="0">
                <a:solidFill>
                  <a:schemeClr val="tx1"/>
                </a:solidFill>
              </a:rPr>
              <a:t>підприємство</a:t>
            </a:r>
            <a:r>
              <a:rPr lang="ru-RU" sz="3600" dirty="0" smtClean="0">
                <a:solidFill>
                  <a:schemeClr val="tx1"/>
                </a:solidFill>
              </a:rPr>
              <a:t> </a:t>
            </a:r>
            <a:r>
              <a:rPr lang="ru-RU" sz="3600" dirty="0" err="1" smtClean="0">
                <a:solidFill>
                  <a:schemeClr val="tx1"/>
                </a:solidFill>
              </a:rPr>
              <a:t>використовує</a:t>
            </a:r>
            <a:r>
              <a:rPr lang="ru-RU" sz="3600" dirty="0" smtClean="0">
                <a:solidFill>
                  <a:schemeClr val="tx1"/>
                </a:solidFill>
              </a:rPr>
              <a:t> </a:t>
            </a:r>
            <a:r>
              <a:rPr lang="ru-RU" sz="3600" dirty="0" err="1" smtClean="0">
                <a:solidFill>
                  <a:schemeClr val="tx1"/>
                </a:solidFill>
              </a:rPr>
              <a:t>таку</a:t>
            </a:r>
            <a:r>
              <a:rPr lang="ru-RU" sz="3600" dirty="0" smtClean="0">
                <a:solidFill>
                  <a:schemeClr val="tx1"/>
                </a:solidFill>
              </a:rPr>
              <a:t> </a:t>
            </a:r>
            <a:r>
              <a:rPr lang="ru-RU" sz="3600" dirty="0" err="1" smtClean="0">
                <a:solidFill>
                  <a:schemeClr val="tx1"/>
                </a:solidFill>
              </a:rPr>
              <a:t>техніку</a:t>
            </a:r>
            <a:r>
              <a:rPr lang="en-US" sz="3600" dirty="0" smtClean="0">
                <a:solidFill>
                  <a:schemeClr val="tx1"/>
                </a:solidFill>
              </a:rPr>
              <a:t>: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-24796" y="1844824"/>
            <a:ext cx="9144000" cy="5184576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uk-UA" sz="2600" dirty="0" smtClean="0"/>
              <a:t>Трактори: </a:t>
            </a:r>
            <a:r>
              <a:rPr lang="en-US" sz="2600" dirty="0" smtClean="0"/>
              <a:t>          </a:t>
            </a:r>
            <a:r>
              <a:rPr lang="uk-UA" sz="2600" dirty="0" smtClean="0"/>
              <a:t>МТЗ 80; 100; 82,</a:t>
            </a:r>
          </a:p>
          <a:p>
            <a:pPr algn="l"/>
            <a:r>
              <a:rPr lang="uk-UA" sz="2600" dirty="0" smtClean="0"/>
              <a:t>                  </a:t>
            </a:r>
            <a:r>
              <a:rPr lang="en-US" sz="2600" dirty="0" smtClean="0"/>
              <a:t>          </a:t>
            </a:r>
            <a:r>
              <a:rPr lang="uk-UA" sz="2600" dirty="0" smtClean="0"/>
              <a:t>ХТЗ–Т150К</a:t>
            </a:r>
          </a:p>
          <a:p>
            <a:pPr algn="l"/>
            <a:r>
              <a:rPr lang="uk-UA" sz="2600" dirty="0" smtClean="0"/>
              <a:t>                 </a:t>
            </a:r>
            <a:r>
              <a:rPr lang="en-US" sz="2600" dirty="0" smtClean="0"/>
              <a:t>           Class</a:t>
            </a:r>
            <a:endParaRPr lang="uk-UA" sz="2600" dirty="0" smtClean="0"/>
          </a:p>
          <a:p>
            <a:pPr algn="l"/>
            <a:r>
              <a:rPr lang="uk-UA" sz="2600" dirty="0" smtClean="0"/>
              <a:t>                 </a:t>
            </a:r>
            <a:r>
              <a:rPr lang="en-US" sz="2600" dirty="0" smtClean="0"/>
              <a:t>           John Deere</a:t>
            </a:r>
            <a:endParaRPr lang="uk-UA" sz="2600" dirty="0" smtClean="0"/>
          </a:p>
          <a:p>
            <a:pPr algn="l"/>
            <a:r>
              <a:rPr lang="en-US" sz="2600" dirty="0" smtClean="0"/>
              <a:t>                                      </a:t>
            </a:r>
          </a:p>
          <a:p>
            <a:pPr algn="l"/>
            <a:endParaRPr lang="en-US" sz="2600" dirty="0" smtClean="0"/>
          </a:p>
          <a:p>
            <a:pPr algn="l"/>
            <a:r>
              <a:rPr lang="uk-UA" sz="2600" dirty="0" smtClean="0"/>
              <a:t>Комбайни:</a:t>
            </a:r>
            <a:r>
              <a:rPr lang="en-US" sz="2600" dirty="0" smtClean="0"/>
              <a:t>            John Deere</a:t>
            </a:r>
          </a:p>
          <a:p>
            <a:pPr algn="l"/>
            <a:r>
              <a:rPr lang="en-US" sz="2600" dirty="0" smtClean="0"/>
              <a:t>                             </a:t>
            </a:r>
            <a:r>
              <a:rPr lang="en-US" sz="2600" dirty="0" err="1" smtClean="0"/>
              <a:t>Claas</a:t>
            </a:r>
            <a:r>
              <a:rPr lang="en-US" sz="2600" dirty="0" smtClean="0"/>
              <a:t> </a:t>
            </a:r>
            <a:r>
              <a:rPr lang="en-US" sz="2600" dirty="0" err="1" smtClean="0"/>
              <a:t>Lexion</a:t>
            </a:r>
            <a:endParaRPr lang="en-US" sz="2600" dirty="0" smtClean="0"/>
          </a:p>
          <a:p>
            <a:pPr algn="l"/>
            <a:r>
              <a:rPr lang="en-US" sz="2600" dirty="0" smtClean="0"/>
              <a:t>                                      </a:t>
            </a:r>
          </a:p>
          <a:p>
            <a:pPr algn="l"/>
            <a:endParaRPr lang="uk-UA" sz="2600" dirty="0" smtClean="0"/>
          </a:p>
          <a:p>
            <a:pPr algn="l"/>
            <a:r>
              <a:rPr lang="uk-UA" sz="2600" dirty="0" smtClean="0"/>
              <a:t>Вантажні автомобілі: ГАЗ-53</a:t>
            </a:r>
          </a:p>
          <a:p>
            <a:pPr algn="l"/>
            <a:r>
              <a:rPr lang="uk-UA" sz="2600" dirty="0" smtClean="0"/>
              <a:t>                                    </a:t>
            </a:r>
            <a:r>
              <a:rPr lang="en-US" sz="2600" dirty="0" smtClean="0"/>
              <a:t>  </a:t>
            </a:r>
            <a:r>
              <a:rPr lang="uk-UA" sz="2600" dirty="0" smtClean="0"/>
              <a:t>ЗІЛ-130</a:t>
            </a:r>
          </a:p>
          <a:p>
            <a:pPr algn="l"/>
            <a:r>
              <a:rPr lang="uk-UA" sz="2600" dirty="0" smtClean="0"/>
              <a:t>                                     </a:t>
            </a:r>
            <a:r>
              <a:rPr lang="en-US" sz="2600" dirty="0" smtClean="0"/>
              <a:t> </a:t>
            </a:r>
            <a:r>
              <a:rPr lang="uk-UA" sz="2600" dirty="0" smtClean="0"/>
              <a:t>КАМАЗ-5320</a:t>
            </a:r>
          </a:p>
          <a:p>
            <a:pPr algn="l"/>
            <a:r>
              <a:rPr lang="uk-UA" dirty="0" smtClean="0"/>
              <a:t> </a:t>
            </a:r>
          </a:p>
          <a:p>
            <a:pPr algn="l"/>
            <a:r>
              <a:rPr lang="uk-UA" dirty="0" smtClean="0"/>
              <a:t>                  </a:t>
            </a:r>
          </a:p>
          <a:p>
            <a:pPr algn="l"/>
            <a:r>
              <a:rPr lang="uk-UA" dirty="0" smtClean="0"/>
              <a:t>                 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755" y="1536456"/>
            <a:ext cx="3329946" cy="19442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289" y="2648322"/>
            <a:ext cx="3041915" cy="22814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701" y="4284170"/>
            <a:ext cx="3657600" cy="2438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Місце для зображення 7" descr="IMG_20170911_100448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1058" r="11058"/>
          <a:stretch>
            <a:fillRect/>
          </a:stretch>
        </p:blipFill>
        <p:spPr>
          <a:xfrm>
            <a:off x="323528" y="764704"/>
            <a:ext cx="3888432" cy="263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20170911_1004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50369" y="548680"/>
            <a:ext cx="3787250" cy="270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861048"/>
            <a:ext cx="3888432" cy="2749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912" y="3951058"/>
            <a:ext cx="3325319" cy="2569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DCIM\100PHOTO\SAM_148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51520" y="260649"/>
            <a:ext cx="4110608" cy="2664296"/>
          </a:xfrm>
          <a:prstGeom prst="rect">
            <a:avLst/>
          </a:prstGeom>
          <a:noFill/>
        </p:spPr>
      </p:pic>
      <p:pic>
        <p:nvPicPr>
          <p:cNvPr id="3078" name="Picture 6" descr="F:\DCIM\100PHOTO\SAM_150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712940" y="3421584"/>
            <a:ext cx="4038600" cy="2911460"/>
          </a:xfrm>
          <a:prstGeom prst="rect">
            <a:avLst/>
          </a:prstGeom>
          <a:noFill/>
        </p:spPr>
      </p:pic>
      <p:pic>
        <p:nvPicPr>
          <p:cNvPr id="3076" name="Picture 4" descr="F:\DCIM\100PHOTO\SAM_1495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499992" y="260648"/>
            <a:ext cx="4464496" cy="2630744"/>
          </a:xfrm>
          <a:prstGeom prst="rect">
            <a:avLst/>
          </a:prstGeom>
          <a:noFill/>
        </p:spPr>
      </p:pic>
      <p:pic>
        <p:nvPicPr>
          <p:cNvPr id="3077" name="Picture 5" descr="F:\DCIM\100PHOTO\SAM_1492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51520" y="3412456"/>
            <a:ext cx="4176464" cy="325690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332656"/>
            <a:ext cx="3648405" cy="27363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693" y="332656"/>
            <a:ext cx="3530833" cy="27363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3501008"/>
            <a:ext cx="3648405" cy="29655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526" y="3501008"/>
            <a:ext cx="3810000" cy="28575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578" y="1758707"/>
            <a:ext cx="4122036" cy="309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55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25760"/>
            <a:ext cx="8229600" cy="1143000"/>
          </a:xfrm>
        </p:spPr>
        <p:txBody>
          <a:bodyPr>
            <a:normAutofit/>
          </a:bodyPr>
          <a:lstStyle/>
          <a:p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Розрахункова частина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1124744"/>
            <a:ext cx="856895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b="1" dirty="0"/>
              <a:t>Загальна річна трудомісткість всіх ремонтно-обслуговуючих робіт в </a:t>
            </a:r>
            <a:r>
              <a:rPr lang="uk-UA" sz="2000" b="1" dirty="0" smtClean="0"/>
              <a:t/>
            </a:r>
            <a:br>
              <a:rPr lang="uk-UA" sz="2000" b="1" dirty="0" smtClean="0"/>
            </a:br>
            <a:r>
              <a:rPr lang="uk-UA" sz="2000" b="1" dirty="0" smtClean="0"/>
              <a:t>                                                           </a:t>
            </a:r>
            <a:r>
              <a:rPr lang="uk-UA" sz="2000" b="1" dirty="0" smtClean="0"/>
              <a:t> </a:t>
            </a:r>
            <a:r>
              <a:rPr lang="uk-UA" sz="2000" b="1" dirty="0" smtClean="0"/>
              <a:t>ремонтній майстерні </a:t>
            </a:r>
            <a:r>
              <a:rPr lang="uk-UA" sz="2000" dirty="0" smtClean="0"/>
              <a:t>- 4763 люд-год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b="1" dirty="0"/>
              <a:t>Режим роботи та фонди </a:t>
            </a:r>
            <a:r>
              <a:rPr lang="uk-UA" sz="2000" b="1" dirty="0" smtClean="0"/>
              <a:t>часу роботи в майстерні:</a:t>
            </a:r>
            <a:br>
              <a:rPr lang="uk-UA" sz="2000" b="1" dirty="0" smtClean="0"/>
            </a:br>
            <a:r>
              <a:rPr lang="uk-UA" sz="2000" b="1" dirty="0" smtClean="0"/>
              <a:t>- </a:t>
            </a:r>
            <a:r>
              <a:rPr lang="uk-UA" sz="2000" dirty="0" smtClean="0"/>
              <a:t>фонд часу робітників</a:t>
            </a:r>
            <a:r>
              <a:rPr lang="uk-UA" sz="2000" b="1" dirty="0" smtClean="0"/>
              <a:t> - </a:t>
            </a:r>
            <a:r>
              <a:rPr lang="uk-UA" sz="2000" dirty="0" smtClean="0"/>
              <a:t>1410 год.;</a:t>
            </a:r>
            <a:br>
              <a:rPr lang="uk-UA" sz="2000" dirty="0" smtClean="0"/>
            </a:br>
            <a:r>
              <a:rPr lang="uk-UA" sz="2000" dirty="0" smtClean="0"/>
              <a:t>- фонд часу роботи устаткування – 1572 год.;</a:t>
            </a:r>
            <a:br>
              <a:rPr lang="uk-UA" sz="2000" dirty="0" smtClean="0"/>
            </a:br>
            <a:r>
              <a:rPr lang="uk-UA" sz="2000" dirty="0" smtClean="0"/>
              <a:t>- дійсний річний </a:t>
            </a:r>
            <a:r>
              <a:rPr lang="uk-UA" sz="2000" dirty="0"/>
              <a:t>фонд </a:t>
            </a:r>
            <a:r>
              <a:rPr lang="uk-UA" sz="2000" dirty="0" smtClean="0"/>
              <a:t>часу майстерні для </a:t>
            </a:r>
            <a:r>
              <a:rPr lang="uk-UA" sz="2000" dirty="0"/>
              <a:t>шестиденного </a:t>
            </a:r>
            <a:r>
              <a:rPr lang="uk-UA" sz="2000" dirty="0" smtClean="0"/>
              <a:t/>
            </a:r>
            <a:br>
              <a:rPr lang="uk-UA" sz="2000" dirty="0" smtClean="0"/>
            </a:br>
            <a:r>
              <a:rPr lang="uk-UA" sz="2000" dirty="0" smtClean="0"/>
              <a:t>                                                                                робочого тижня - 1719 год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b="1" dirty="0" smtClean="0"/>
              <a:t>Підібрано </a:t>
            </a:r>
            <a:r>
              <a:rPr lang="uk-UA" sz="2000" b="1" dirty="0"/>
              <a:t>обладнання для </a:t>
            </a:r>
            <a:r>
              <a:rPr lang="uk-UA" sz="2000" b="1" dirty="0" smtClean="0"/>
              <a:t>цеху по ремонту електрообладнання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b="1" dirty="0" smtClean="0"/>
              <a:t>Розраховано штучну вентиляцію </a:t>
            </a:r>
            <a:r>
              <a:rPr lang="uk-UA" sz="2000" b="1" dirty="0"/>
              <a:t>та освітлення </a:t>
            </a:r>
            <a:r>
              <a:rPr lang="uk-UA" sz="2000" b="1" dirty="0" smtClean="0"/>
              <a:t>у розроблювальному цеху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b="1" dirty="0" smtClean="0"/>
              <a:t>Розраховано рекомендовану площу цеху – 35 м. </a:t>
            </a:r>
            <a:r>
              <a:rPr lang="uk-UA" sz="2000" b="1" dirty="0" err="1" smtClean="0"/>
              <a:t>кв</a:t>
            </a:r>
            <a:r>
              <a:rPr lang="uk-UA" sz="2000" b="1" dirty="0" smtClean="0"/>
              <a:t>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12570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4624"/>
            <a:ext cx="8568952" cy="706090"/>
          </a:xfrm>
        </p:spPr>
        <p:txBody>
          <a:bodyPr>
            <a:normAutofit/>
          </a:bodyPr>
          <a:lstStyle/>
          <a:p>
            <a:r>
              <a:rPr lang="uk-UA" sz="2800" dirty="0" smtClean="0"/>
              <a:t>План цеху по ремонту електрообладнання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71" y="750714"/>
            <a:ext cx="8388424" cy="592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68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854</TotalTime>
  <Words>278</Words>
  <Application>Microsoft Office PowerPoint</Application>
  <PresentationFormat>Екран (4:3)</PresentationFormat>
  <Paragraphs>66</Paragraphs>
  <Slides>18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18</vt:i4>
      </vt:variant>
    </vt:vector>
  </HeadingPairs>
  <TitlesOfParts>
    <vt:vector size="26" baseType="lpstr">
      <vt:lpstr>Arial</vt:lpstr>
      <vt:lpstr>Book Antiqua</vt:lpstr>
      <vt:lpstr>Lucida Sans</vt:lpstr>
      <vt:lpstr>Times New Roman</vt:lpstr>
      <vt:lpstr>Wingdings</vt:lpstr>
      <vt:lpstr>Wingdings 2</vt:lpstr>
      <vt:lpstr>Wingdings 3</vt:lpstr>
      <vt:lpstr>Апекс</vt:lpstr>
      <vt:lpstr>Презентація PowerPoint</vt:lpstr>
      <vt:lpstr>Презентація PowerPoint</vt:lpstr>
      <vt:lpstr>Урожайність основних сільськогосподарських культур</vt:lpstr>
      <vt:lpstr>В своїй роботі підприємство використовує таку техніку:</vt:lpstr>
      <vt:lpstr>Презентація PowerPoint</vt:lpstr>
      <vt:lpstr>Презентація PowerPoint</vt:lpstr>
      <vt:lpstr>Презентація PowerPoint</vt:lpstr>
      <vt:lpstr>Розрахункова частина</vt:lpstr>
      <vt:lpstr>План цеху по ремонту електрообладнання</vt:lpstr>
      <vt:lpstr>Технологічна частина</vt:lpstr>
      <vt:lpstr>Технологічна частина</vt:lpstr>
      <vt:lpstr>Конструктивна частина</vt:lpstr>
      <vt:lpstr>Деталювання</vt:lpstr>
      <vt:lpstr>Конструктивна частина</vt:lpstr>
      <vt:lpstr>Деталювання</vt:lpstr>
      <vt:lpstr>Економічна частина</vt:lpstr>
      <vt:lpstr>Охорона праці</vt:lpstr>
      <vt:lpstr>ДЯКУЮ ЗА УВАГУ!</vt:lpstr>
    </vt:vector>
  </TitlesOfParts>
  <Company>Krokoz™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ЗВІТ за проходження  практики в ТОВ “ніжинський консервний завод”</dc:title>
  <dc:creator>Sss</dc:creator>
  <cp:lastModifiedBy>Олександр</cp:lastModifiedBy>
  <cp:revision>100</cp:revision>
  <dcterms:created xsi:type="dcterms:W3CDTF">2014-10-02T11:43:18Z</dcterms:created>
  <dcterms:modified xsi:type="dcterms:W3CDTF">2023-06-10T14:06:11Z</dcterms:modified>
</cp:coreProperties>
</file>